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8" r:id="rId3"/>
    <p:sldId id="269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52" d="100"/>
          <a:sy n="52" d="100"/>
        </p:scale>
        <p:origin x="730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38507-99C7-E540-96F4-CA29D34D0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DBA17E-92DD-604F-B1F1-F54185C06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B9D4EF6-3960-C743-A5A8-0FD4FDD7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926FE8F-A280-EF4B-9AA4-F94DBCE1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8FFF323-E0B7-3D48-B1B3-A2E1BA99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72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C1420-F454-2245-87F5-B41D3D5E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B8B8932-5FEC-624E-B710-6A9914FC6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BE8EC94-33F1-1A41-B005-4E6D4AF2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6940D8E-E3F5-3646-915D-4FE2301D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F0F8FE-8945-1F46-909E-7EB4A9EC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332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4F4261-F512-A14E-B3E9-522839050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02A03A6-49B3-2E47-BB6D-0EF8A94C5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28B0C6B-583F-484B-930F-C85B7E46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2464560-87ED-E040-9B40-D46DE110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AB4AE80-A653-0B46-AD12-1C9B472F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304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376B8-D6E3-9A4F-ADDB-6430DC30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3923B4D-66CD-5346-BB9C-5CE5973CF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B977A8B-F02D-0344-B7C5-7A98DAB2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67969C-CF29-F942-B127-659BB729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FEDD21B-AB6D-2F4C-AEEF-5C70BFF3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851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6DB7F-1AFD-E14A-B2CB-50FE1775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5DE0DC1-E084-1E47-80F8-B54FDFF7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B2D9992-FF58-FE47-A204-CDC506B9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562BD3-40C9-7344-8F36-FA74A6F3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8CD096-5D17-E643-A8A3-5453E5BE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42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BBF69-9415-3641-8642-BDC62A8E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D18558D-2303-4740-995E-0FE375F4B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E235702-5795-AF4D-A987-6CCD8FFB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BEABE8E-58D3-0845-B904-9F852D88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72615E4-0089-2745-8DD5-A58C3399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F751475-91AD-F545-9C54-DEB6D2A3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5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CBE91-82FB-6846-8C27-2E98FEA7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99C8B22-9A53-B740-9F1B-6EEA364A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3825AFD-C907-764B-9383-CF748BD4E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6C1C73D-EC66-B048-A56A-03AEF4239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3D7FB87-2840-AB4E-9F59-059215193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A8F86B5-A745-4244-9394-6D8CF232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0235B6D-9541-204A-BE64-038265C4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507B908-2B9D-034D-ADC0-78248224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280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EAE19-69BC-4147-8359-F8B64AE6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F292857-4AF8-4B46-A1E4-0E05D716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40A34F9-F3DB-834D-85A0-2D2B2B14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220621E-E57A-1247-BDD3-E7021686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31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8437179-F24E-344F-812B-1E6BADCE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5634B96-5D24-FA47-A74D-772123A0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2CAA27-C935-8C41-9D5D-EFCD4446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081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B3ED8-A3EF-4246-AF03-AFD1B435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E6F69DA-F2AA-B14B-8766-D7A628D3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EEC7921-F056-C842-A903-5871B8703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5DE005-68EC-7543-A5BC-9DCA1FF0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2ACD9A6-3F72-D547-8CEC-474A6907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EC9C39B-4A1A-594C-AF63-95534DB2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919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281F1-D54E-D241-A5A8-E202DFAF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36BFEF0-81DD-6240-88CD-69AE78B65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6578AB-584D-ED44-B29F-5B6D0D21E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684B356-5A16-F44C-9474-AA30BD8D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05037FC-4C3F-2142-AB62-8C1799B5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DD048BE-15B0-A74F-AFD3-4B6C7174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571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4F09304-BC05-3248-9D6A-45CE3D69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9BDE1F8-9342-D14E-9B51-98BE53BF6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679275B-A9CC-8F4A-9274-A1AF7E215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8C72-4BD1-064F-8281-0E394B7EE931}" type="datetimeFigureOut">
              <a:rPr lang="pt-PT" smtClean="0"/>
              <a:t>21/09/2022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4EB810E-18AD-1645-AC04-5F4671EF2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E10363-E98E-1345-8CEF-CB00DE6E0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32B70-5676-474A-ADCB-0C79608672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29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7B31CDD-C653-B24A-8D62-7F5072EE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97" b="1912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607EEB-2258-8D4E-8586-56EA347A8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923" y="84402"/>
            <a:ext cx="11234057" cy="51407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XI JORNADAS INTERNAS DO INSTITUTO DE PSICANÁLISE</a:t>
            </a:r>
            <a:br>
              <a:rPr lang="pt-PT" sz="3600" b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</a:br>
            <a:br>
              <a:rPr lang="pt-PT" sz="2000" b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</a:br>
            <a:br>
              <a:rPr lang="pt-PT" sz="2000" b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</a:br>
            <a:br>
              <a:rPr lang="pt-PT" sz="3600" b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</a:br>
            <a:r>
              <a:rPr lang="pt-PT" sz="4800" b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 CONTRATRANSFERÊNCIA </a:t>
            </a:r>
            <a:br>
              <a:rPr lang="pt-PT" sz="4800" b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</a:br>
            <a:br>
              <a:rPr lang="pt-PT" sz="4800" b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</a:br>
            <a:br>
              <a:rPr lang="pt-PT" sz="4800" b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</a:br>
            <a:r>
              <a:rPr lang="pt-PT" sz="3600" b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ÓDIO E EROTIZAÇÃO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23E596-63D2-2744-B4A8-963F20916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839097"/>
            <a:ext cx="10058400" cy="430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PT" sz="2800" b="1" dirty="0">
                <a:solidFill>
                  <a:srgbClr val="FFFFFF"/>
                </a:solidFill>
                <a:latin typeface="Gill Sans MT" panose="020B0502020104020203" pitchFamily="34" charset="77"/>
              </a:rPr>
              <a:t>19 </a:t>
            </a:r>
            <a:r>
              <a:rPr lang="pt-PT" sz="2800" b="1">
                <a:solidFill>
                  <a:srgbClr val="FFFFFF"/>
                </a:solidFill>
                <a:latin typeface="Gill Sans MT" panose="020B0502020104020203" pitchFamily="34" charset="77"/>
              </a:rPr>
              <a:t>de Novembro </a:t>
            </a:r>
            <a:r>
              <a:rPr lang="pt-PT" sz="2800" b="1" dirty="0">
                <a:solidFill>
                  <a:srgbClr val="FFFFFF"/>
                </a:solidFill>
                <a:latin typeface="Gill Sans MT" panose="020B0502020104020203" pitchFamily="34" charset="77"/>
              </a:rPr>
              <a:t>de 2022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FF96FA4-11DF-CD4A-A0A9-7D483066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464" y="5873701"/>
            <a:ext cx="2302869" cy="7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7B31CDD-C653-B24A-8D62-7F5072EE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15000" contrast="-9000"/>
                    </a14:imgEffect>
                  </a14:imgLayer>
                </a14:imgProps>
              </a:ext>
            </a:extLst>
          </a:blip>
          <a:srcRect t="19897" b="1912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effectLst>
            <a:outerShdw blurRad="50800" dist="50800" dir="1140000" algn="ctr" rotWithShape="0">
              <a:srgbClr val="000000">
                <a:alpha val="67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C463738-929A-BAEE-B3AA-E340BC3D09A6}"/>
              </a:ext>
            </a:extLst>
          </p:cNvPr>
          <p:cNvSpPr txBox="1"/>
          <p:nvPr/>
        </p:nvSpPr>
        <p:spPr>
          <a:xfrm>
            <a:off x="498766" y="286264"/>
            <a:ext cx="11565503" cy="677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PROGRAMA DAS </a:t>
            </a: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XI JORNADAS INTERNAS 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pPr algn="ctr"/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FCF61C3-48DA-FB4F-CDD7-119252BA5007}"/>
              </a:ext>
            </a:extLst>
          </p:cNvPr>
          <p:cNvSpPr txBox="1"/>
          <p:nvPr/>
        </p:nvSpPr>
        <p:spPr>
          <a:xfrm>
            <a:off x="662303" y="767481"/>
            <a:ext cx="5907314" cy="6078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8h45m – 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ABERTURA DO SECRETARIADO</a:t>
            </a:r>
          </a:p>
          <a:p>
            <a:r>
              <a:rPr lang="pt-PT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 </a:t>
            </a:r>
            <a:endParaRPr lang="pt-P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9h – 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SESSÃO DE ABERTURA</a:t>
            </a: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Presidente do Instituto de Psicanálise</a:t>
            </a:r>
            <a:endParaRPr lang="pt-P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Presidente da Sociedade Portuguesa de Psicanálise</a:t>
            </a:r>
            <a:endParaRPr lang="pt-P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Presidente da Comissão de Ensino</a:t>
            </a:r>
            <a:endParaRPr lang="pt-P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Presidente da Comissão Organizadora</a:t>
            </a:r>
            <a:endParaRPr lang="pt-P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 </a:t>
            </a: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9h30m às 11h – 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CONCEPTUALIZAÇÕES TEÓRICAS</a:t>
            </a:r>
            <a:endParaRPr lang="pt-P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Oradores:	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Maria José Gonçalves</a:t>
            </a:r>
            <a:r>
              <a:rPr lang="pt-PT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 </a:t>
            </a:r>
            <a:r>
              <a:rPr lang="pt-P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– Erotismo e Contratransferência </a:t>
            </a:r>
          </a:p>
          <a:p>
            <a:r>
              <a:rPr lang="pt-P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	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Orlando Santos – </a:t>
            </a:r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Como é difícil odiar quem queremos amar</a:t>
            </a:r>
            <a:endParaRPr lang="pt-PT" sz="1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Moderador:	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João </a:t>
            </a:r>
            <a:r>
              <a:rPr lang="pt-PT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Keating</a:t>
            </a:r>
            <a:endParaRPr lang="pt-P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 </a:t>
            </a: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11h às 11h30m </a:t>
            </a:r>
            <a:r>
              <a:rPr lang="pt-P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– 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INTERVALO</a:t>
            </a: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 </a:t>
            </a: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11h30m às 13h – 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CONCEPTUALIZAÇÕES SOBRE A TÉCNICA CLÍNICA</a:t>
            </a:r>
            <a:endParaRPr lang="pt-P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Oradores:	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Orlando Von </a:t>
            </a:r>
            <a:r>
              <a:rPr lang="pt-PT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Doellinger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 </a:t>
            </a:r>
            <a:r>
              <a:rPr lang="pt-P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– De que falamos quando falamos de amor (na 				contratransferência) *</a:t>
            </a:r>
          </a:p>
          <a:p>
            <a:r>
              <a:rPr lang="pt-P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	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Conceição Melo Almeida </a:t>
            </a:r>
            <a:r>
              <a:rPr lang="pt-P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– Ódio na contratransferência e a ambivalência </a:t>
            </a:r>
          </a:p>
          <a:p>
            <a:r>
              <a:rPr lang="pt-P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			realística *</a:t>
            </a: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Moderador: 	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Andreia Cruz Gonçalves</a:t>
            </a:r>
          </a:p>
          <a:p>
            <a:endParaRPr lang="pt-P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13h às 14h30m  – 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ALMOÇO</a:t>
            </a:r>
          </a:p>
          <a:p>
            <a:endParaRPr lang="pt-P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14h30m às 16h30m – 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GRUPOS DE TRABALHO CLÍNICO </a:t>
            </a:r>
          </a:p>
          <a:p>
            <a:endParaRPr lang="pt-PT" sz="1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16h30m às 17h – 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INTERVALO</a:t>
            </a: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 </a:t>
            </a: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17h –</a:t>
            </a:r>
            <a:r>
              <a:rPr lang="pt-P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 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RESUMO DAS REFLEXÕES DOS GRUPOS DE TRABALHO CLÍNICO </a:t>
            </a:r>
          </a:p>
          <a:p>
            <a:r>
              <a:rPr lang="pt-P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 </a:t>
            </a: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17h30m –</a:t>
            </a:r>
            <a:r>
              <a:rPr lang="pt-P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 </a:t>
            </a:r>
            <a:r>
              <a:rPr lang="pt-P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SESSÃO DE ENCERRAMENTO</a:t>
            </a: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Presidente do Instituto de Psicanálise</a:t>
            </a:r>
            <a:endParaRPr lang="pt-P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77"/>
              </a:rPr>
              <a:t>Comissão Organizadora das XI Jornadas Internas</a:t>
            </a:r>
          </a:p>
          <a:p>
            <a:endParaRPr lang="pt-PT" sz="1300" dirty="0">
              <a:latin typeface="Gill Sans MT" panose="020B0502020104020203" pitchFamily="34" charset="77"/>
            </a:endParaRPr>
          </a:p>
          <a:p>
            <a:r>
              <a:rPr lang="pt-PT" sz="1000" dirty="0">
                <a:solidFill>
                  <a:schemeClr val="bg1"/>
                </a:solidFill>
                <a:latin typeface="Gill Sans MT" panose="020B0502020104020203" pitchFamily="34" charset="77"/>
              </a:rPr>
              <a:t>* Título Provisório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9FF40A-5224-98BA-8DAC-C219471DC92F}"/>
              </a:ext>
            </a:extLst>
          </p:cNvPr>
          <p:cNvSpPr txBox="1"/>
          <p:nvPr/>
        </p:nvSpPr>
        <p:spPr>
          <a:xfrm>
            <a:off x="6222802" y="765633"/>
            <a:ext cx="5529276" cy="62940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sz="1300" i="1" dirty="0">
                <a:latin typeface="Gill Sans MT" panose="020B0502020104020203" pitchFamily="34" charset="77"/>
              </a:rPr>
              <a:t> 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GRUPOS DE TRABALHO CLÍNICO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</a:p>
          <a:p>
            <a:endParaRPr lang="pt-PT" sz="800" i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SALA DESCOBRIMENTOS</a:t>
            </a: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Margarida Bilreiro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(Apresentação de Caso – “Ensaio sobre a espera na Contratransferência: Esperar o Outro – Entre o Amor e o Ódio, a Esperança e o Desespero” *),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Jorge Câmara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(Comentador) e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Sandra Oliveira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(Dinamizadora) </a:t>
            </a:r>
          </a:p>
          <a:p>
            <a:endParaRPr lang="pt-PT" sz="800" i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SALA VASCO DA GAMA 1</a:t>
            </a: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Ana Luísa Ferreira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(Apresentação de Caso – “O terror oculto, sob o manto da depressão”),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António Mendonça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(Comentador) e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Sofia Ambrósio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(Dinamizadora) </a:t>
            </a:r>
          </a:p>
          <a:p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 </a:t>
            </a:r>
            <a:endParaRPr lang="pt-PT" sz="1100" b="1" i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SALA VASCO DA GAMA 2</a:t>
            </a: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Artur Sousa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(Apresentação de Caso – “A imagem provisória – releituras da dor psíquica”),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Maria Fernanda Alexandre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(Comentadora) e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Ana Marques Lito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(Dinamizadora)</a:t>
            </a:r>
          </a:p>
          <a:p>
            <a:endParaRPr lang="pt-PT" sz="1100" i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i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i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 </a:t>
            </a: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SALA VASCO DA GAMA 3</a:t>
            </a: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Pedro Pires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(Apresentação de Caso – “Mas o que é uma janela senão o ar emoldurado por esquadrias?” Espreitar a paciente grávida e o analista através de </a:t>
            </a:r>
            <a:r>
              <a:rPr lang="pt-PT" sz="1100" i="1">
                <a:solidFill>
                  <a:schemeClr val="bg1"/>
                </a:solidFill>
                <a:latin typeface="Gill Sans MT" panose="020B0502020104020203" pitchFamily="34" charset="77"/>
              </a:rPr>
              <a:t>uma janela),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Carla Cruz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(Comentadora) e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Jorge Bouça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(Dinamizador) </a:t>
            </a:r>
          </a:p>
          <a:p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 </a:t>
            </a: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SALA CONTINENTAL</a:t>
            </a: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Filipe Leão Miranda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(Apresentação de Caso – “O Fio da Navalha”),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Isabel Quinta da Costa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(Comentadora) e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José Abreu Afonso </a:t>
            </a:r>
            <a:r>
              <a:rPr lang="pt-PT" sz="1100" i="1" dirty="0">
                <a:solidFill>
                  <a:schemeClr val="bg1"/>
                </a:solidFill>
                <a:latin typeface="Gill Sans MT" panose="020B0502020104020203" pitchFamily="34" charset="77"/>
              </a:rPr>
              <a:t>(Dinamizador)</a:t>
            </a:r>
          </a:p>
          <a:p>
            <a:endParaRPr lang="pt-PT" sz="1100" i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 algn="ctr"/>
            <a:endParaRPr lang="pt-PT" sz="1100" b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 algn="ctr"/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Comissão Organizadora: </a:t>
            </a:r>
          </a:p>
          <a:p>
            <a:pPr algn="ctr"/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Miguel Pinto Barros</a:t>
            </a:r>
          </a:p>
          <a:p>
            <a:pPr algn="ctr"/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Guilherme Canta </a:t>
            </a:r>
          </a:p>
          <a:p>
            <a:pPr algn="ctr"/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Sofia Vilar Soares </a:t>
            </a:r>
          </a:p>
          <a:p>
            <a:pPr algn="ctr"/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Teresa Santos Neves </a:t>
            </a:r>
          </a:p>
          <a:p>
            <a:pPr algn="ctr"/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Tiago Morais</a:t>
            </a:r>
          </a:p>
          <a:p>
            <a:endParaRPr lang="pt-PT" sz="1100" i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i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r>
              <a:rPr lang="pt-PT" sz="1100" i="1" dirty="0">
                <a:latin typeface="Gill Sans MT" panose="020B05020201040202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13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7B31CDD-C653-B24A-8D62-7F5072EE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897" b="1912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gradFill>
            <a:gsLst>
              <a:gs pos="1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C463738-929A-BAEE-B3AA-E340BC3D09A6}"/>
              </a:ext>
            </a:extLst>
          </p:cNvPr>
          <p:cNvSpPr txBox="1"/>
          <p:nvPr/>
        </p:nvSpPr>
        <p:spPr>
          <a:xfrm>
            <a:off x="310200" y="211020"/>
            <a:ext cx="1156550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Gill Sans MT" panose="020B0502020104020203" pitchFamily="34" charset="77"/>
              </a:rPr>
              <a:t>FICHA DE INSCRIÇÃO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FCF61C3-48DA-FB4F-CDD7-119252BA5007}"/>
              </a:ext>
            </a:extLst>
          </p:cNvPr>
          <p:cNvSpPr txBox="1"/>
          <p:nvPr/>
        </p:nvSpPr>
        <p:spPr>
          <a:xfrm>
            <a:off x="1697492" y="712730"/>
            <a:ext cx="9195409" cy="7148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NOME:________________________________________________________________________________________________________________________</a:t>
            </a: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 </a:t>
            </a: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EMAIL:________________________________________________________________________________________________________________________</a:t>
            </a: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latin typeface="Gill Sans MT" panose="020B0502020104020203" pitchFamily="34" charset="77"/>
              </a:rPr>
              <a:t>Por favor, assinale por ordem de preferência o grupo onde quer participar (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pode comunicar por email para o secretariado do IP as suas escolhas</a:t>
            </a:r>
            <a:r>
              <a:rPr lang="pt-PT" sz="1100" dirty="0">
                <a:solidFill>
                  <a:schemeClr val="bg1"/>
                </a:solidFill>
                <a:latin typeface="Gill Sans MT" panose="020B0502020104020203" pitchFamily="34" charset="77"/>
              </a:rPr>
              <a:t>):</a:t>
            </a: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>
              <a:buClr>
                <a:schemeClr val="bg1"/>
              </a:buClr>
              <a:buSzPct val="150000"/>
            </a:pPr>
            <a:r>
              <a:rPr lang="pt-PT" sz="1050" b="1" dirty="0">
                <a:solidFill>
                  <a:schemeClr val="bg1"/>
                </a:solidFill>
                <a:latin typeface="Gill Sans MT" panose="020B0502020104020203" pitchFamily="34" charset="77"/>
              </a:rPr>
              <a:t>SALA DESCOBRIMENTOS _____</a:t>
            </a:r>
          </a:p>
          <a:p>
            <a:pPr>
              <a:buClr>
                <a:srgbClr val="001832"/>
              </a:buClr>
              <a:buSzPct val="150000"/>
            </a:pPr>
            <a:endParaRPr lang="pt-PT" sz="1050" b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>
              <a:buClr>
                <a:schemeClr val="bg1"/>
              </a:buClr>
              <a:buSzPct val="150000"/>
            </a:pPr>
            <a:r>
              <a:rPr lang="pt-PT" sz="1050" b="1" dirty="0">
                <a:solidFill>
                  <a:schemeClr val="bg1"/>
                </a:solidFill>
                <a:latin typeface="Gill Sans MT" panose="020B0502020104020203" pitchFamily="34" charset="77"/>
              </a:rPr>
              <a:t>SALA VASCO DA GAMA 1 _____</a:t>
            </a:r>
          </a:p>
          <a:p>
            <a:pPr>
              <a:buClr>
                <a:schemeClr val="bg1"/>
              </a:buClr>
              <a:buSzPct val="150000"/>
            </a:pPr>
            <a:endParaRPr lang="pt-PT" sz="1050" b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>
              <a:buClr>
                <a:schemeClr val="bg1"/>
              </a:buClr>
              <a:buSzPct val="150000"/>
            </a:pPr>
            <a:r>
              <a:rPr lang="pt-PT" sz="1050" b="1" dirty="0">
                <a:solidFill>
                  <a:schemeClr val="bg1"/>
                </a:solidFill>
                <a:latin typeface="Gill Sans MT" panose="020B0502020104020203" pitchFamily="34" charset="77"/>
              </a:rPr>
              <a:t>SALA VASCO DA GAMA 2 _____</a:t>
            </a:r>
          </a:p>
          <a:p>
            <a:pPr>
              <a:buClr>
                <a:schemeClr val="bg1"/>
              </a:buClr>
              <a:buSzPct val="150000"/>
            </a:pPr>
            <a:endParaRPr lang="pt-PT" sz="1050" b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>
              <a:buClr>
                <a:schemeClr val="bg1"/>
              </a:buClr>
              <a:buSzPct val="150000"/>
            </a:pPr>
            <a:r>
              <a:rPr lang="pt-PT" sz="1050" b="1" dirty="0">
                <a:solidFill>
                  <a:schemeClr val="bg1"/>
                </a:solidFill>
                <a:latin typeface="Gill Sans MT" panose="020B0502020104020203" pitchFamily="34" charset="77"/>
              </a:rPr>
              <a:t>SALA VASCO DA GAMA 3 _____</a:t>
            </a:r>
          </a:p>
          <a:p>
            <a:pPr>
              <a:buClr>
                <a:schemeClr val="bg1"/>
              </a:buClr>
              <a:buSzPct val="150000"/>
            </a:pPr>
            <a:endParaRPr lang="pt-PT" sz="1050" b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>
              <a:buClr>
                <a:schemeClr val="bg1"/>
              </a:buClr>
              <a:buSzPct val="150000"/>
            </a:pPr>
            <a:r>
              <a:rPr lang="pt-PT" sz="1050" b="1" dirty="0">
                <a:solidFill>
                  <a:schemeClr val="bg1"/>
                </a:solidFill>
                <a:latin typeface="Gill Sans MT" panose="020B0502020104020203" pitchFamily="34" charset="77"/>
              </a:rPr>
              <a:t>SALA CONTINENTAL _____</a:t>
            </a: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b="1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* </a:t>
            </a:r>
            <a:r>
              <a:rPr lang="pt-PT" sz="1100" b="1">
                <a:solidFill>
                  <a:schemeClr val="bg1"/>
                </a:solidFill>
                <a:latin typeface="Gill Sans MT" panose="020B0502020104020203" pitchFamily="34" charset="77"/>
              </a:rPr>
              <a:t>O almoço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está incluído no valor de inscrição.</a:t>
            </a: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latin typeface="Gill Sans MT" panose="020B0502020104020203" pitchFamily="34" charset="77"/>
              </a:rPr>
              <a:t>Formas de pagamento:</a:t>
            </a: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>
              <a:buClr>
                <a:schemeClr val="bg1"/>
              </a:buClr>
              <a:buSzPct val="120000"/>
            </a:pPr>
            <a:r>
              <a:rPr lang="pt-PT" sz="1100" dirty="0">
                <a:solidFill>
                  <a:schemeClr val="bg1"/>
                </a:solidFill>
                <a:latin typeface="Gill Sans MT" panose="020B0502020104020203" pitchFamily="34" charset="77"/>
              </a:rPr>
              <a:t>Cheque à ordem do Instituto de Psicanálise</a:t>
            </a:r>
          </a:p>
          <a:p>
            <a:pPr>
              <a:buClr>
                <a:schemeClr val="bg1"/>
              </a:buClr>
              <a:buSzPct val="120000"/>
            </a:pPr>
            <a:r>
              <a:rPr lang="pt-PT" sz="1100" dirty="0">
                <a:solidFill>
                  <a:schemeClr val="bg1"/>
                </a:solidFill>
                <a:latin typeface="Gill Sans MT" panose="020B0502020104020203" pitchFamily="34" charset="77"/>
              </a:rPr>
              <a:t>Transferência Bancária para o </a:t>
            </a:r>
            <a:r>
              <a:rPr lang="pt-PT" sz="1100" b="1" dirty="0">
                <a:solidFill>
                  <a:schemeClr val="bg1"/>
                </a:solidFill>
                <a:latin typeface="Gill Sans MT" panose="020B0502020104020203" pitchFamily="34" charset="77"/>
              </a:rPr>
              <a:t>IBAN PT50 0018 0003 4112 7804 020 71</a:t>
            </a:r>
          </a:p>
          <a:p>
            <a:r>
              <a:rPr lang="pt-PT" sz="1100" dirty="0">
                <a:solidFill>
                  <a:schemeClr val="bg1"/>
                </a:solidFill>
                <a:latin typeface="Gill Sans MT" panose="020B0502020104020203" pitchFamily="34" charset="77"/>
              </a:rPr>
              <a:t>Comprovativo da transferência para: </a:t>
            </a:r>
            <a:r>
              <a:rPr lang="pt-PT" sz="1100" u="sng" dirty="0">
                <a:solidFill>
                  <a:schemeClr val="bg1"/>
                </a:solidFill>
                <a:latin typeface="Gill Sans MT" panose="020B050202010402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institutopsicanalise@gmail.com</a:t>
            </a:r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endParaRPr lang="pt-PT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r>
              <a:rPr lang="pt-PT" sz="1100" dirty="0">
                <a:solidFill>
                  <a:schemeClr val="bg1"/>
                </a:solidFill>
                <a:latin typeface="Gill Sans MT" panose="020B0502020104020203" pitchFamily="34" charset="77"/>
              </a:rPr>
              <a:t>SECRETARIADO</a:t>
            </a:r>
          </a:p>
          <a:p>
            <a:r>
              <a:rPr lang="pt-PT" sz="1100" dirty="0">
                <a:solidFill>
                  <a:schemeClr val="bg1"/>
                </a:solidFill>
                <a:latin typeface="Gill Sans MT" panose="020B0502020104020203" pitchFamily="34" charset="77"/>
              </a:rPr>
              <a:t>Instituto de Psicanálise. Email: institutopsicanalise@gmail.com</a:t>
            </a:r>
          </a:p>
          <a:p>
            <a:r>
              <a:rPr lang="pt-PT" sz="1100" dirty="0">
                <a:solidFill>
                  <a:schemeClr val="bg1"/>
                </a:solidFill>
                <a:latin typeface="Gill Sans MT" panose="020B0502020104020203" pitchFamily="34" charset="77"/>
              </a:rPr>
              <a:t>Telefone: 21 797 21 08 / 92 413 95 83</a:t>
            </a:r>
          </a:p>
          <a:p>
            <a:endParaRPr lang="pt-PT" sz="1400" dirty="0">
              <a:latin typeface="Gill Sans MT" panose="020B0502020104020203" pitchFamily="34" charset="77"/>
            </a:endParaRPr>
          </a:p>
          <a:p>
            <a:r>
              <a:rPr lang="pt-PT" sz="1400" dirty="0">
                <a:latin typeface="Gill Sans MT" panose="020B0502020104020203" pitchFamily="34" charset="77"/>
              </a:rPr>
              <a:t> </a:t>
            </a:r>
          </a:p>
          <a:p>
            <a:endParaRPr lang="pt-PT" sz="1400" dirty="0">
              <a:latin typeface="Gill Sans MT" panose="020B0502020104020203" pitchFamily="34" charset="77"/>
            </a:endParaRPr>
          </a:p>
          <a:p>
            <a:endParaRPr lang="pt-PT" sz="1400" u="sng" dirty="0">
              <a:latin typeface="Gill Sans MT" panose="020B0502020104020203" pitchFamily="34" charset="77"/>
            </a:endParaRP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F3CE21CA-8467-2357-9B05-EFA2ABE2EF9A}"/>
              </a:ext>
            </a:extLst>
          </p:cNvPr>
          <p:cNvGraphicFramePr>
            <a:graphicFrameLocks noGrp="1"/>
          </p:cNvGraphicFramePr>
          <p:nvPr/>
        </p:nvGraphicFramePr>
        <p:xfrm>
          <a:off x="1760472" y="3429000"/>
          <a:ext cx="8815749" cy="13742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938583">
                  <a:extLst>
                    <a:ext uri="{9D8B030D-6E8A-4147-A177-3AD203B41FA5}">
                      <a16:colId xmlns:a16="http://schemas.microsoft.com/office/drawing/2014/main" val="636222224"/>
                    </a:ext>
                  </a:extLst>
                </a:gridCol>
                <a:gridCol w="2938583">
                  <a:extLst>
                    <a:ext uri="{9D8B030D-6E8A-4147-A177-3AD203B41FA5}">
                      <a16:colId xmlns:a16="http://schemas.microsoft.com/office/drawing/2014/main" val="1600750697"/>
                    </a:ext>
                  </a:extLst>
                </a:gridCol>
                <a:gridCol w="2938583">
                  <a:extLst>
                    <a:ext uri="{9D8B030D-6E8A-4147-A177-3AD203B41FA5}">
                      <a16:colId xmlns:a16="http://schemas.microsoft.com/office/drawing/2014/main" val="2535963603"/>
                    </a:ext>
                  </a:extLst>
                </a:gridCol>
              </a:tblGrid>
              <a:tr h="343557">
                <a:tc>
                  <a:txBody>
                    <a:bodyPr/>
                    <a:lstStyle/>
                    <a:p>
                      <a:endParaRPr lang="pt-PT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Até 05 de Novembro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Depois de 05 de Novembro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59234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Membros IPSO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60€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70€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663628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Candidatos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65€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75€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021105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Associados e Titulares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75€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85€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21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007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576</Words>
  <Application>Microsoft Office PowerPoint</Application>
  <PresentationFormat>Ecrã Panorâmico</PresentationFormat>
  <Paragraphs>117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Tema do Office</vt:lpstr>
      <vt:lpstr>XI JORNADAS INTERNAS DO INSTITUTO DE PSICANÁLISE    A CONTRATRANSFERÊNCIA    ÓDIO E EROTIZAÇÃO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 JORNADAS INTERNAS DO INSTITUTO DE PSICANÁLISE     A CONTRATRANSFERÊNCIA</dc:title>
  <dc:creator>Guilherme Canta</dc:creator>
  <cp:lastModifiedBy>Miguel Pinto Barros</cp:lastModifiedBy>
  <cp:revision>10</cp:revision>
  <dcterms:created xsi:type="dcterms:W3CDTF">2022-03-23T22:35:38Z</dcterms:created>
  <dcterms:modified xsi:type="dcterms:W3CDTF">2022-09-21T10:08:21Z</dcterms:modified>
</cp:coreProperties>
</file>